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67" r:id="rId4"/>
    <p:sldId id="266" r:id="rId5"/>
    <p:sldId id="263" r:id="rId6"/>
    <p:sldId id="268" r:id="rId7"/>
    <p:sldId id="264" r:id="rId8"/>
    <p:sldId id="265" r:id="rId9"/>
    <p:sldId id="269" r:id="rId10"/>
    <p:sldId id="272" r:id="rId11"/>
    <p:sldId id="270" r:id="rId12"/>
    <p:sldId id="271" r:id="rId13"/>
    <p:sldId id="260" r:id="rId14"/>
    <p:sldId id="261" r:id="rId15"/>
    <p:sldId id="258" r:id="rId16"/>
    <p:sldId id="259" r:id="rId17"/>
    <p:sldId id="273" r:id="rId18"/>
  </p:sldIdLst>
  <p:sldSz cx="9144000" cy="6858000" type="screen4x3"/>
  <p:notesSz cx="6881813" cy="97107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סגנון בהיר 1 - הדגשה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99694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93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1"/>
          <a:lstStyle>
            <a:lvl1pPr algn="l">
              <a:defRPr sz="1200"/>
            </a:lvl1pPr>
          </a:lstStyle>
          <a:p>
            <a:fld id="{B9404216-1EA3-4075-AE38-783B798A5613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99694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93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1" anchor="b"/>
          <a:lstStyle>
            <a:lvl1pPr algn="l">
              <a:defRPr sz="1200"/>
            </a:lvl1pPr>
          </a:lstStyle>
          <a:p>
            <a:fld id="{031991DF-5193-4652-81A1-064B288454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613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99694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93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1"/>
          <a:lstStyle>
            <a:lvl1pPr algn="l">
              <a:defRPr sz="1200"/>
            </a:lvl1pPr>
          </a:lstStyle>
          <a:p>
            <a:fld id="{C5ACBC54-D106-47C1-A631-F1B7AA58D91D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99694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93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1" anchor="b"/>
          <a:lstStyle>
            <a:lvl1pPr algn="l">
              <a:defRPr sz="1200"/>
            </a:lvl1pPr>
          </a:lstStyle>
          <a:p>
            <a:fld id="{B0D136FD-4DAF-474D-A268-8422D30581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905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36FD-4DAF-474D-A268-8422D30581B8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472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804248" y="6486088"/>
            <a:ext cx="2133600" cy="365125"/>
          </a:xfrm>
          <a:prstGeom prst="rect">
            <a:avLst/>
          </a:prstGeom>
        </p:spPr>
        <p:txBody>
          <a:bodyPr/>
          <a:lstStyle/>
          <a:p>
            <a:fld id="{4E7438E1-117D-44FB-AC24-B79D899BA877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107504" y="115102"/>
            <a:ext cx="8928992" cy="1050586"/>
            <a:chOff x="4434" y="91290"/>
            <a:chExt cx="9032062" cy="1291952"/>
          </a:xfrm>
        </p:grpSpPr>
        <p:grpSp>
          <p:nvGrpSpPr>
            <p:cNvPr id="8" name="Group 7"/>
            <p:cNvGrpSpPr/>
            <p:nvPr/>
          </p:nvGrpSpPr>
          <p:grpSpPr>
            <a:xfrm>
              <a:off x="1224136" y="91290"/>
              <a:ext cx="7812360" cy="1291952"/>
              <a:chOff x="1331640" y="0"/>
              <a:chExt cx="7812360" cy="1291952"/>
            </a:xfrm>
          </p:grpSpPr>
          <p:pic>
            <p:nvPicPr>
              <p:cNvPr id="10" name="תמונה 4" descr="נייר מכתבים-05"/>
              <p:cNvPicPr/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9679"/>
              <a:stretch/>
            </p:blipFill>
            <p:spPr bwMode="auto">
              <a:xfrm>
                <a:off x="1331640" y="0"/>
                <a:ext cx="7812360" cy="129195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1655740" y="683908"/>
                <a:ext cx="1152128" cy="406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9" name="תמונה 5" descr="מכון דשא"/>
            <p:cNvPicPr/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4" y="172020"/>
              <a:ext cx="1848231" cy="1130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מלבן 3"/>
          <p:cNvSpPr/>
          <p:nvPr userDrawn="1"/>
        </p:nvSpPr>
        <p:spPr>
          <a:xfrm>
            <a:off x="2087724" y="6550744"/>
            <a:ext cx="4968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</a:rPr>
              <a:t>פורום חשיבה חקלאות </a:t>
            </a:r>
            <a:r>
              <a:rPr lang="he-IL" sz="1400" b="1" dirty="0">
                <a:solidFill>
                  <a:schemeClr val="tx1"/>
                </a:solidFill>
              </a:rPr>
              <a:t>תומכת </a:t>
            </a:r>
            <a:r>
              <a:rPr lang="he-IL" sz="1400" b="1" dirty="0" smtClean="0">
                <a:solidFill>
                  <a:schemeClr val="tx1"/>
                </a:solidFill>
              </a:rPr>
              <a:t>סביבה (מפגש ראשון)</a:t>
            </a:r>
          </a:p>
        </p:txBody>
      </p:sp>
      <p:sp>
        <p:nvSpPr>
          <p:cNvPr id="13" name="מלבן 3"/>
          <p:cNvSpPr/>
          <p:nvPr userDrawn="1"/>
        </p:nvSpPr>
        <p:spPr>
          <a:xfrm>
            <a:off x="7371420" y="6550744"/>
            <a:ext cx="17725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</a:rPr>
              <a:t>3 בנובמבר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004365" y="2788435"/>
            <a:ext cx="5135270" cy="4017273"/>
            <a:chOff x="2004365" y="2617035"/>
            <a:chExt cx="5135270" cy="4017273"/>
          </a:xfrm>
        </p:grpSpPr>
        <p:sp>
          <p:nvSpPr>
            <p:cNvPr id="10" name="Rectangle 9"/>
            <p:cNvSpPr/>
            <p:nvPr/>
          </p:nvSpPr>
          <p:spPr>
            <a:xfrm>
              <a:off x="2483768" y="6381328"/>
              <a:ext cx="4248472" cy="2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Olive trees West Galilee 0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04365" y="2617035"/>
              <a:ext cx="5135270" cy="3841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מלבן 3"/>
          <p:cNvSpPr/>
          <p:nvPr/>
        </p:nvSpPr>
        <p:spPr>
          <a:xfrm>
            <a:off x="0" y="141277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פורום חשיבה חקלאות </a:t>
            </a:r>
            <a:r>
              <a:rPr lang="he-IL" sz="3600" b="1" dirty="0"/>
              <a:t>תומכת </a:t>
            </a:r>
            <a:r>
              <a:rPr lang="he-IL" sz="3600" b="1" dirty="0" smtClean="0"/>
              <a:t>סביבה</a:t>
            </a:r>
            <a:endParaRPr lang="he-IL" sz="3600" dirty="0"/>
          </a:p>
          <a:p>
            <a:pPr algn="ctr"/>
            <a:r>
              <a:rPr lang="he-IL" sz="3600" b="1" dirty="0" smtClean="0">
                <a:solidFill>
                  <a:srgbClr val="002060"/>
                </a:solidFill>
              </a:rPr>
              <a:t>מפגש ראשון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7504" y="115102"/>
            <a:ext cx="8928992" cy="1050586"/>
            <a:chOff x="4434" y="91290"/>
            <a:chExt cx="9032062" cy="1291952"/>
          </a:xfrm>
        </p:grpSpPr>
        <p:grpSp>
          <p:nvGrpSpPr>
            <p:cNvPr id="8" name="Group 7"/>
            <p:cNvGrpSpPr/>
            <p:nvPr/>
          </p:nvGrpSpPr>
          <p:grpSpPr>
            <a:xfrm>
              <a:off x="1224136" y="91290"/>
              <a:ext cx="7812360" cy="1291952"/>
              <a:chOff x="1331640" y="0"/>
              <a:chExt cx="7812360" cy="1291952"/>
            </a:xfrm>
          </p:grpSpPr>
          <p:pic>
            <p:nvPicPr>
              <p:cNvPr id="5" name="תמונה 4" descr="נייר מכתבים-05"/>
              <p:cNvPicPr/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9679"/>
              <a:stretch/>
            </p:blipFill>
            <p:spPr bwMode="auto">
              <a:xfrm>
                <a:off x="1331640" y="0"/>
                <a:ext cx="7812360" cy="129195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655740" y="683908"/>
                <a:ext cx="1152128" cy="406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" name="תמונה 5" descr="מכון דשא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4" y="172020"/>
              <a:ext cx="1848231" cy="113049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8540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306896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/>
              <a:t>מה </a:t>
            </a:r>
            <a:r>
              <a:rPr lang="he-IL" sz="2800" b="1" dirty="0"/>
              <a:t>הן שאלות המחקר החשובות למדיניות שימור האקולוגיה בשטחים </a:t>
            </a:r>
            <a:r>
              <a:rPr lang="he-IL" sz="2800" b="1" dirty="0" smtClean="0"/>
              <a:t>חקלאיים?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he-IL" sz="800" b="1" dirty="0"/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כיצד </a:t>
            </a:r>
            <a:r>
              <a:rPr lang="he-IL" sz="2800" b="1" dirty="0">
                <a:solidFill>
                  <a:srgbClr val="002060"/>
                </a:solidFill>
              </a:rPr>
              <a:t>ניתן לשמר מגוון מינים, קבוצות מינים ייחודיות ומינים בסכנת הכחדה באזורי חקלאות</a:t>
            </a:r>
            <a:r>
              <a:rPr lang="he-IL" sz="2800" b="1" dirty="0" smtClean="0">
                <a:solidFill>
                  <a:srgbClr val="002060"/>
                </a:solidFill>
              </a:rPr>
              <a:t>?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002060"/>
              </a:solidFill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/>
              <a:t>כיצד </a:t>
            </a:r>
            <a:r>
              <a:rPr lang="he-IL" sz="2800" b="1" dirty="0"/>
              <a:t>ניתן </a:t>
            </a:r>
            <a:r>
              <a:rPr lang="he-IL" sz="2800" b="1" dirty="0" smtClean="0"/>
              <a:t>לקדם או להפוך שטחים חקלאיים ואזורים חקלאיים </a:t>
            </a:r>
            <a:r>
              <a:rPr lang="he-IL" sz="2800" b="1" dirty="0"/>
              <a:t>לשטחים פתוחים בעלי ערכיות אקולוגית?</a:t>
            </a:r>
            <a:endParaRPr lang="he-IL" sz="2800" b="1" dirty="0" smtClean="0"/>
          </a:p>
        </p:txBody>
      </p:sp>
      <p:sp>
        <p:nvSpPr>
          <p:cNvPr id="9" name="מלבן 7"/>
          <p:cNvSpPr/>
          <p:nvPr/>
        </p:nvSpPr>
        <p:spPr>
          <a:xfrm>
            <a:off x="0" y="112474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b="1" dirty="0"/>
              <a:t>דיון במטרות הפורום, לאור האופנים בהם הוא יכול </a:t>
            </a:r>
            <a:r>
              <a:rPr lang="he-IL" sz="3200" b="1" dirty="0" smtClean="0"/>
              <a:t>לתרום לחברים</a:t>
            </a:r>
            <a:endParaRPr lang="he-IL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" y="2373851"/>
            <a:ext cx="9131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he-IL" sz="2800" b="1" dirty="0">
                <a:solidFill>
                  <a:srgbClr val="002060"/>
                </a:solidFill>
              </a:rPr>
              <a:t>דיון בשאלות </a:t>
            </a:r>
            <a:r>
              <a:rPr lang="he-IL" sz="2800" b="1" dirty="0" smtClean="0">
                <a:solidFill>
                  <a:srgbClr val="002060"/>
                </a:solidFill>
              </a:rPr>
              <a:t>יסוד: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3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282883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he-IL" sz="7200" b="1" dirty="0" smtClean="0"/>
              <a:t>הפסקה</a:t>
            </a:r>
          </a:p>
        </p:txBody>
      </p:sp>
    </p:spTree>
    <p:extLst>
      <p:ext uri="{BB962C8B-B14F-4D97-AF65-F5344CB8AC3E}">
        <p14:creationId xmlns:p14="http://schemas.microsoft.com/office/powerpoint/2010/main" val="16116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233087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 smtClean="0">
                <a:solidFill>
                  <a:srgbClr val="002060"/>
                </a:solidFill>
              </a:rPr>
              <a:t>זיהוי נושאים </a:t>
            </a:r>
            <a:r>
              <a:rPr lang="he-IL" sz="2800" b="1" dirty="0">
                <a:solidFill>
                  <a:srgbClr val="002060"/>
                </a:solidFill>
              </a:rPr>
              <a:t>עיקריים (כארבעה) לפעילות </a:t>
            </a:r>
            <a:r>
              <a:rPr lang="he-IL" sz="2800" b="1" dirty="0" smtClean="0">
                <a:solidFill>
                  <a:srgbClr val="002060"/>
                </a:solidFill>
              </a:rPr>
              <a:t>הפורום</a:t>
            </a:r>
            <a:r>
              <a:rPr lang="he-IL" sz="2800" b="1" dirty="0">
                <a:solidFill>
                  <a:srgbClr val="002060"/>
                </a:solidFill>
              </a:rPr>
              <a:t> </a:t>
            </a:r>
            <a:r>
              <a:rPr lang="he-IL" sz="2800" b="1" dirty="0" smtClean="0">
                <a:solidFill>
                  <a:srgbClr val="002060"/>
                </a:solidFill>
              </a:rPr>
              <a:t>בשנה הקרובה (לכל נושא פעילות – יוקדש מפגש)</a:t>
            </a:r>
          </a:p>
        </p:txBody>
      </p:sp>
      <p:sp>
        <p:nvSpPr>
          <p:cNvPr id="7" name="מלבן 6"/>
          <p:cNvSpPr/>
          <p:nvPr/>
        </p:nvSpPr>
        <p:spPr>
          <a:xfrm>
            <a:off x="0" y="3476034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 smtClean="0"/>
              <a:t>מוצע לבחור את הנושאים על פי הקריטריונים הבאים:</a:t>
            </a:r>
          </a:p>
          <a:p>
            <a:endParaRPr lang="he-IL" sz="1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חשיבות גבוהה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sz="12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b="1" dirty="0" smtClean="0"/>
              <a:t>מיעוט מידע קיים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sz="1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רלוונטיות למדיניות</a:t>
            </a:r>
          </a:p>
        </p:txBody>
      </p:sp>
      <p:sp>
        <p:nvSpPr>
          <p:cNvPr id="9" name="מלבן 7"/>
          <p:cNvSpPr/>
          <p:nvPr/>
        </p:nvSpPr>
        <p:spPr>
          <a:xfrm>
            <a:off x="0" y="13936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סיעור מוחות: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17179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-12094" y="2132856"/>
            <a:ext cx="915609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600" b="1" dirty="0" smtClean="0">
                <a:solidFill>
                  <a:srgbClr val="002060"/>
                </a:solidFill>
              </a:rPr>
              <a:t>מהו המידע הדרוש להכרת והבנת פיזור המינים והחברות הטבעיים באזורים חקלאיים?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e-IL" sz="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600" b="1" dirty="0" smtClean="0"/>
              <a:t>מהם האלמנטים המאפשרים קיימות של מינים טבעיים באזורים חקלאיים?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e-IL" sz="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600" b="1" dirty="0" smtClean="0">
                <a:solidFill>
                  <a:srgbClr val="002060"/>
                </a:solidFill>
              </a:rPr>
              <a:t>אלו תהליכים חקלאיים מקדמים מגוון מינים גבוה יותר?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e-IL" sz="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600" b="1" dirty="0" smtClean="0"/>
              <a:t>מה מידת ההשפעה של גידולים שונים על מגוון והרכב המינים בקרבתם?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e-IL" sz="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600" b="1" dirty="0" smtClean="0">
                <a:solidFill>
                  <a:srgbClr val="002060"/>
                </a:solidFill>
              </a:rPr>
              <a:t>כיצד ההרכב המרחבי של מערך גידולים משפיע על המגוון הביולוגי ומינים ייחודיים?</a:t>
            </a:r>
          </a:p>
        </p:txBody>
      </p:sp>
      <p:sp>
        <p:nvSpPr>
          <p:cNvPr id="7" name="מלבן 7"/>
          <p:cNvSpPr/>
          <p:nvPr/>
        </p:nvSpPr>
        <p:spPr>
          <a:xfrm>
            <a:off x="0" y="13936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שאלות אפשריות: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21182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2204864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600" b="1" dirty="0" smtClean="0">
                <a:solidFill>
                  <a:srgbClr val="002060"/>
                </a:solidFill>
              </a:rPr>
              <a:t>כיצד </a:t>
            </a:r>
            <a:r>
              <a:rPr lang="he-IL" sz="2600" b="1" dirty="0">
                <a:solidFill>
                  <a:srgbClr val="002060"/>
                </a:solidFill>
              </a:rPr>
              <a:t>ניתן לשנות / לשפר את הממשקים החקלאיים כדי להשיג שימור טוב יותר של מגוון ביולוגי</a:t>
            </a:r>
            <a:r>
              <a:rPr lang="he-IL" sz="2600" b="1" dirty="0" smtClean="0">
                <a:solidFill>
                  <a:srgbClr val="002060"/>
                </a:solidFill>
              </a:rPr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e-IL" sz="800" b="1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600" b="1" dirty="0"/>
              <a:t>מה ההבדל (ככל שקיים) בתגובות של קבוצות אורגניזמים ביחס לגידולים והרכב אזורים חקלאיים</a:t>
            </a:r>
            <a:r>
              <a:rPr lang="he-IL" sz="2600" b="1" dirty="0" smtClean="0"/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e-IL" sz="8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600" b="1" dirty="0">
                <a:solidFill>
                  <a:srgbClr val="002060"/>
                </a:solidFill>
              </a:rPr>
              <a:t>כיצד משתנים הגידולים, הממשקים וההשפעה על המגוון הביולוגי באזורים שונים בארץ? (צפון-דרום; ים-תיכוני-חצי מדברי</a:t>
            </a:r>
            <a:r>
              <a:rPr lang="he-IL" sz="26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e-IL" sz="8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600" b="1" dirty="0"/>
              <a:t>כיצד ניתן לקדם את תרומת החקלאים ומעורבותם בשמירה על המגוון הביולוגי?</a:t>
            </a:r>
          </a:p>
        </p:txBody>
      </p:sp>
      <p:sp>
        <p:nvSpPr>
          <p:cNvPr id="7" name="מלבן 7"/>
          <p:cNvSpPr/>
          <p:nvPr/>
        </p:nvSpPr>
        <p:spPr>
          <a:xfrm>
            <a:off x="0" y="13936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שאלות אפשריות: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4513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0" y="593446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accent3">
                    <a:lumMod val="50000"/>
                  </a:schemeClr>
                </a:solidFill>
              </a:rPr>
              <a:t>הנחת היסוד: שימור ערכי טבע בשטחים חקלאיים הוא מורכב</a:t>
            </a:r>
            <a:endParaRPr lang="he-IL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מלבן 7"/>
          <p:cNvSpPr/>
          <p:nvPr/>
        </p:nvSpPr>
        <p:spPr>
          <a:xfrm>
            <a:off x="0" y="13936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/>
              <a:t>מה הם ערכי הטבע שצריך ואפשר לשמר בשטחים חקלאיים</a:t>
            </a:r>
            <a:r>
              <a:rPr lang="he-IL" sz="3600" b="1" dirty="0" smtClean="0"/>
              <a:t>?</a:t>
            </a:r>
            <a:endParaRPr lang="he-IL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564904"/>
            <a:ext cx="9144000" cy="345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>
                <a:solidFill>
                  <a:srgbClr val="002060"/>
                </a:solidFill>
              </a:rPr>
              <a:t>חברות קרקעיות – מיקרואורגניזמים, </a:t>
            </a:r>
            <a:r>
              <a:rPr lang="he-IL" sz="2600" b="1" dirty="0" smtClean="0">
                <a:solidFill>
                  <a:srgbClr val="002060"/>
                </a:solidFill>
              </a:rPr>
              <a:t>נמטודות</a:t>
            </a:r>
          </a:p>
          <a:p>
            <a:pPr marL="457200" indent="-457200" fontAlgn="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/>
              <a:t>צומח </a:t>
            </a:r>
            <a:r>
              <a:rPr lang="he-IL" sz="2600" b="1" dirty="0"/>
              <a:t>חד שנתי ועשבוניים</a:t>
            </a:r>
            <a:endParaRPr lang="en-US" sz="2600" b="1" dirty="0"/>
          </a:p>
          <a:p>
            <a:pPr marL="457200" indent="-457200" fontAlgn="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>
                <a:solidFill>
                  <a:srgbClr val="002060"/>
                </a:solidFill>
              </a:rPr>
              <a:t>צומח רב שנתי ועצים בוגרים</a:t>
            </a:r>
            <a:endParaRPr lang="en-US" sz="2600" b="1" dirty="0">
              <a:solidFill>
                <a:srgbClr val="002060"/>
              </a:solidFill>
            </a:endParaRPr>
          </a:p>
          <a:p>
            <a:pPr marL="457200" indent="-457200" fontAlgn="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/>
              <a:t>פרוקי רגליים</a:t>
            </a:r>
            <a:endParaRPr lang="en-US" sz="2600" b="1" dirty="0"/>
          </a:p>
          <a:p>
            <a:pPr marL="457200" indent="-457200" fontAlgn="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>
                <a:solidFill>
                  <a:srgbClr val="002060"/>
                </a:solidFill>
              </a:rPr>
              <a:t>זוחלים</a:t>
            </a:r>
            <a:endParaRPr lang="en-US" sz="2600" b="1" dirty="0">
              <a:solidFill>
                <a:srgbClr val="002060"/>
              </a:solidFill>
            </a:endParaRPr>
          </a:p>
          <a:p>
            <a:pPr marL="457200" indent="-457200" fontAlgn="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/>
              <a:t>יונקים</a:t>
            </a:r>
            <a:endParaRPr lang="en-US" sz="2600" b="1" dirty="0"/>
          </a:p>
          <a:p>
            <a:pPr marL="457200" indent="-457200" fontAlgn="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>
                <a:solidFill>
                  <a:srgbClr val="002060"/>
                </a:solidFill>
              </a:rPr>
              <a:t>ציפורים</a:t>
            </a:r>
            <a:endParaRPr lang="en-US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2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7"/>
          <p:cNvSpPr/>
          <p:nvPr/>
        </p:nvSpPr>
        <p:spPr>
          <a:xfrm>
            <a:off x="0" y="13936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/>
              <a:t>מה אנחנו יודעים על השפעתם של הענפים החקלאיים השונים על המגוון הביולוגי?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78" y="2665128"/>
            <a:ext cx="9137622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>
                <a:solidFill>
                  <a:srgbClr val="002060"/>
                </a:solidFill>
              </a:rPr>
              <a:t>גידולי </a:t>
            </a:r>
            <a:r>
              <a:rPr lang="he-IL" sz="2600" b="1" dirty="0" smtClean="0">
                <a:solidFill>
                  <a:srgbClr val="002060"/>
                </a:solidFill>
              </a:rPr>
              <a:t>שדה - מגוון </a:t>
            </a:r>
            <a:r>
              <a:rPr lang="he-IL" sz="2600" b="1" dirty="0">
                <a:solidFill>
                  <a:srgbClr val="002060"/>
                </a:solidFill>
              </a:rPr>
              <a:t>של גידולים וממשקים שונים</a:t>
            </a:r>
            <a:endParaRPr lang="en-US" sz="2600" b="1" dirty="0">
              <a:solidFill>
                <a:srgbClr val="002060"/>
              </a:solidFill>
            </a:endParaRPr>
          </a:p>
          <a:p>
            <a:pPr marL="457200" indent="-457200" fontAlgn="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/>
              <a:t>מרעה - ממשקים </a:t>
            </a:r>
            <a:r>
              <a:rPr lang="he-IL" sz="2600" b="1" dirty="0"/>
              <a:t>שונים</a:t>
            </a:r>
            <a:endParaRPr lang="en-US" sz="2600" b="1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>
                <a:solidFill>
                  <a:srgbClr val="002060"/>
                </a:solidFill>
              </a:rPr>
              <a:t>מטעים - מגוון </a:t>
            </a:r>
            <a:r>
              <a:rPr lang="he-IL" sz="2600" b="1" dirty="0">
                <a:solidFill>
                  <a:srgbClr val="002060"/>
                </a:solidFill>
              </a:rPr>
              <a:t>של גידולים וממשקים</a:t>
            </a:r>
            <a:endParaRPr lang="en-US" sz="2600" b="1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/>
              <a:t>ירקות שטח </a:t>
            </a:r>
            <a:r>
              <a:rPr lang="he-IL" sz="2600" b="1" dirty="0" smtClean="0"/>
              <a:t>פתוח - מגוון </a:t>
            </a:r>
            <a:r>
              <a:rPr lang="he-IL" sz="2600" b="1" dirty="0"/>
              <a:t>של גידולים וממשקים שונים</a:t>
            </a:r>
            <a:endParaRPr lang="en-US" sz="2600" b="1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>
                <a:solidFill>
                  <a:srgbClr val="002060"/>
                </a:solidFill>
              </a:rPr>
              <a:t>בתי צמיחה (חממות, בתי </a:t>
            </a:r>
            <a:r>
              <a:rPr lang="he-IL" sz="2600" b="1" dirty="0" smtClean="0">
                <a:solidFill>
                  <a:srgbClr val="002060"/>
                </a:solidFill>
              </a:rPr>
              <a:t>רשת)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/>
              <a:t>בריכות </a:t>
            </a:r>
            <a:r>
              <a:rPr lang="he-IL" sz="2600" b="1" dirty="0"/>
              <a:t>דגים</a:t>
            </a:r>
            <a:endParaRPr lang="en-US" sz="2600" b="1" dirty="0"/>
          </a:p>
          <a:p>
            <a:pPr marL="457200" indent="-457200" fontAlgn="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>
                <a:solidFill>
                  <a:srgbClr val="002060"/>
                </a:solidFill>
              </a:rPr>
              <a:t>גידול בעלי חיים </a:t>
            </a:r>
            <a:r>
              <a:rPr lang="he-IL" sz="2600" b="1" dirty="0" smtClean="0">
                <a:solidFill>
                  <a:srgbClr val="002060"/>
                </a:solidFill>
              </a:rPr>
              <a:t>במבנים - מגוון </a:t>
            </a:r>
            <a:r>
              <a:rPr lang="he-IL" sz="2600" b="1" dirty="0">
                <a:solidFill>
                  <a:srgbClr val="002060"/>
                </a:solidFill>
              </a:rPr>
              <a:t>של גידולים וממשקים</a:t>
            </a:r>
            <a:endParaRPr lang="en-US" sz="2600" b="1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sz="2600" b="1" dirty="0"/>
              <a:t>דבוראות</a:t>
            </a:r>
            <a:endParaRPr lang="en-US" sz="2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247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3134" y="1052736"/>
            <a:ext cx="9017732" cy="2809977"/>
            <a:chOff x="62792" y="2132856"/>
            <a:chExt cx="9017732" cy="2809977"/>
          </a:xfrm>
        </p:grpSpPr>
        <p:sp>
          <p:nvSpPr>
            <p:cNvPr id="9" name="Rectangle 8"/>
            <p:cNvSpPr/>
            <p:nvPr/>
          </p:nvSpPr>
          <p:spPr>
            <a:xfrm>
              <a:off x="62792" y="2134521"/>
              <a:ext cx="9017732" cy="28083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מלבן 7"/>
            <p:cNvSpPr/>
            <p:nvPr/>
          </p:nvSpPr>
          <p:spPr>
            <a:xfrm>
              <a:off x="62792" y="2560836"/>
              <a:ext cx="9017732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e-IL" sz="1600" b="1" dirty="0" smtClean="0">
                  <a:solidFill>
                    <a:srgbClr val="002060"/>
                  </a:solidFill>
                </a:rPr>
                <a:t>מהו המידע הדרוש להכרת והבנת פיזור המינים והחברות הטבעיים באזורים חקלאיים?</a:t>
              </a:r>
              <a:endParaRPr lang="he-IL" sz="1600" b="1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e-IL" sz="1600" b="1" dirty="0" smtClean="0"/>
                <a:t>מהם האלמנטים המאפשרים קיימות של מינים טבעיים באזורים חקלאיים?</a:t>
              </a:r>
              <a:endParaRPr lang="he-IL" sz="1600" b="1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e-IL" sz="1600" b="1" dirty="0" smtClean="0">
                  <a:solidFill>
                    <a:srgbClr val="002060"/>
                  </a:solidFill>
                </a:rPr>
                <a:t>אלו תהליכים חקלאיים מקדמים מגוון מינים גבוה יותר?</a:t>
              </a:r>
              <a:endParaRPr lang="he-IL" sz="1600" b="1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e-IL" sz="1600" b="1" dirty="0" smtClean="0"/>
                <a:t>מה מידת ההשפעה של גידולים שונים על מגוון והרכב המינים בקרבתם?</a:t>
              </a:r>
              <a:endParaRPr lang="he-IL" sz="1600" b="1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e-IL" sz="1600" b="1" dirty="0" smtClean="0">
                  <a:solidFill>
                    <a:srgbClr val="002060"/>
                  </a:solidFill>
                </a:rPr>
                <a:t>כיצד ההרכב המרחבי של מערך גידולים משפיע על המגוון הביולוגי ומינים ייחודיים?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e-IL" sz="1600" b="1" dirty="0">
                  <a:solidFill>
                    <a:srgbClr val="002060"/>
                  </a:solidFill>
                </a:rPr>
                <a:t>כיצד ניתן לשנות / לשפר את הממשקים החקלאיים כדי להשיג שימור טוב יותר של מגוון ביולוגי?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e-IL" sz="1600" b="1" dirty="0"/>
                <a:t>מה ההבדל (ככל שקיים) בתגובות של קבוצות אורגניזמים ביחס לגידולים והרכב אזורים חקלאיים?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e-IL" sz="1600" b="1" dirty="0">
                  <a:solidFill>
                    <a:srgbClr val="002060"/>
                  </a:solidFill>
                </a:rPr>
                <a:t>כיצד משתנים הגידולים, הממשקים וההשפעה על המגוון הביולוגי באזורים שונים בארץ? 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he-IL" sz="1600" b="1" dirty="0" smtClean="0"/>
                <a:t>כיצד </a:t>
              </a:r>
              <a:r>
                <a:rPr lang="he-IL" sz="1600" b="1" dirty="0"/>
                <a:t>ניתן לקדם את תרומת החקלאים ומעורבותם בשמירה על המגוון הביולוגי</a:t>
              </a:r>
              <a:r>
                <a:rPr lang="he-IL" sz="1600" b="1" dirty="0" smtClean="0"/>
                <a:t>?</a:t>
              </a:r>
              <a:endParaRPr lang="he-IL" sz="1600" b="1" dirty="0"/>
            </a:p>
          </p:txBody>
        </p:sp>
        <p:sp>
          <p:nvSpPr>
            <p:cNvPr id="5" name="מלבן 7"/>
            <p:cNvSpPr/>
            <p:nvPr/>
          </p:nvSpPr>
          <p:spPr>
            <a:xfrm>
              <a:off x="62792" y="2132856"/>
              <a:ext cx="90177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e-IL" sz="2000" b="1" dirty="0" smtClean="0"/>
                <a:t>שאלות אפשריות:</a:t>
              </a:r>
              <a:endParaRPr lang="he-IL" sz="2000" b="1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259632" y="5647356"/>
            <a:ext cx="4392487" cy="1150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684952" y="3937792"/>
            <a:ext cx="4395914" cy="2834640"/>
            <a:chOff x="4684952" y="3978736"/>
            <a:chExt cx="4395914" cy="2834640"/>
          </a:xfrm>
        </p:grpSpPr>
        <p:sp>
          <p:nvSpPr>
            <p:cNvPr id="11" name="Rectangle 10"/>
            <p:cNvSpPr/>
            <p:nvPr/>
          </p:nvSpPr>
          <p:spPr>
            <a:xfrm>
              <a:off x="4684952" y="3978736"/>
              <a:ext cx="4389120" cy="2834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מלבן 7"/>
            <p:cNvSpPr/>
            <p:nvPr/>
          </p:nvSpPr>
          <p:spPr>
            <a:xfrm>
              <a:off x="4684952" y="4005064"/>
              <a:ext cx="439591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e-IL" sz="2000" b="1" dirty="0"/>
                <a:t>מה הם ערכי הטבע שצריך ואפשר לשמר בשטחים חקלאיים</a:t>
              </a:r>
              <a:r>
                <a:rPr lang="he-IL" sz="2000" b="1" dirty="0" smtClean="0"/>
                <a:t>?</a:t>
              </a:r>
              <a:endParaRPr lang="he-IL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84952" y="4822701"/>
              <a:ext cx="4389120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fontAlgn="t">
                <a:buFont typeface="Arial" panose="020B0604020202020204" pitchFamily="34" charset="0"/>
                <a:buChar char="•"/>
              </a:pPr>
              <a:r>
                <a:rPr lang="he-IL" sz="1600" b="1" dirty="0">
                  <a:solidFill>
                    <a:srgbClr val="002060"/>
                  </a:solidFill>
                </a:rPr>
                <a:t>חברות קרקעיות – מיקרואורגניזמים, </a:t>
              </a:r>
              <a:r>
                <a:rPr lang="he-IL" sz="1600" b="1" dirty="0" smtClean="0">
                  <a:solidFill>
                    <a:srgbClr val="002060"/>
                  </a:solidFill>
                </a:rPr>
                <a:t>נמטודות</a:t>
              </a:r>
            </a:p>
            <a:p>
              <a:pPr marL="457200" indent="-457200" fontAlgn="t">
                <a:buFont typeface="Arial" panose="020B0604020202020204" pitchFamily="34" charset="0"/>
                <a:buChar char="•"/>
              </a:pPr>
              <a:r>
                <a:rPr lang="he-IL" sz="1600" b="1" dirty="0" smtClean="0"/>
                <a:t>צומח </a:t>
              </a:r>
              <a:r>
                <a:rPr lang="he-IL" sz="1600" b="1" dirty="0"/>
                <a:t>חד שנתי ועשבוניים</a:t>
              </a:r>
              <a:endParaRPr lang="en-US" sz="1600" b="1" dirty="0"/>
            </a:p>
            <a:p>
              <a:pPr marL="457200" indent="-457200" fontAlgn="t">
                <a:buFont typeface="Arial" panose="020B0604020202020204" pitchFamily="34" charset="0"/>
                <a:buChar char="•"/>
              </a:pPr>
              <a:r>
                <a:rPr lang="he-IL" sz="1600" b="1" dirty="0">
                  <a:solidFill>
                    <a:srgbClr val="002060"/>
                  </a:solidFill>
                </a:rPr>
                <a:t>צומח רב שנתי ועצים בוגרים</a:t>
              </a:r>
              <a:endParaRPr lang="en-US" sz="1600" b="1" dirty="0">
                <a:solidFill>
                  <a:srgbClr val="002060"/>
                </a:solidFill>
              </a:endParaRPr>
            </a:p>
            <a:p>
              <a:pPr marL="457200" indent="-457200" fontAlgn="t">
                <a:buFont typeface="Arial" panose="020B0604020202020204" pitchFamily="34" charset="0"/>
                <a:buChar char="•"/>
              </a:pPr>
              <a:r>
                <a:rPr lang="he-IL" sz="1600" b="1" dirty="0"/>
                <a:t>פרוקי רגליים</a:t>
              </a:r>
              <a:endParaRPr lang="en-US" sz="1600" b="1" dirty="0"/>
            </a:p>
            <a:p>
              <a:pPr marL="457200" indent="-457200" fontAlgn="t">
                <a:buFont typeface="Arial" panose="020B0604020202020204" pitchFamily="34" charset="0"/>
                <a:buChar char="•"/>
              </a:pPr>
              <a:r>
                <a:rPr lang="he-IL" sz="1600" b="1" dirty="0">
                  <a:solidFill>
                    <a:srgbClr val="002060"/>
                  </a:solidFill>
                </a:rPr>
                <a:t>זוחלים</a:t>
              </a:r>
              <a:endParaRPr lang="en-US" sz="1600" b="1" dirty="0">
                <a:solidFill>
                  <a:srgbClr val="002060"/>
                </a:solidFill>
              </a:endParaRPr>
            </a:p>
            <a:p>
              <a:pPr marL="457200" indent="-457200" fontAlgn="t">
                <a:buFont typeface="Arial" panose="020B0604020202020204" pitchFamily="34" charset="0"/>
                <a:buChar char="•"/>
              </a:pPr>
              <a:r>
                <a:rPr lang="he-IL" sz="1600" b="1" dirty="0"/>
                <a:t>יונקים</a:t>
              </a:r>
              <a:endParaRPr lang="en-US" sz="1600" b="1" dirty="0"/>
            </a:p>
            <a:p>
              <a:pPr marL="457200" indent="-457200" fontAlgn="t">
                <a:buFont typeface="Arial" panose="020B0604020202020204" pitchFamily="34" charset="0"/>
                <a:buChar char="•"/>
              </a:pPr>
              <a:r>
                <a:rPr lang="he-IL" sz="1600" b="1" dirty="0" smtClean="0">
                  <a:solidFill>
                    <a:srgbClr val="002060"/>
                  </a:solidFill>
                </a:rPr>
                <a:t>ציפורים</a:t>
              </a:r>
              <a:endParaRPr lang="en-US" sz="16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3134" y="3933056"/>
            <a:ext cx="4419667" cy="2911384"/>
            <a:chOff x="63134" y="3974000"/>
            <a:chExt cx="4419667" cy="2911384"/>
          </a:xfrm>
        </p:grpSpPr>
        <p:sp>
          <p:nvSpPr>
            <p:cNvPr id="12" name="Rectangle 11"/>
            <p:cNvSpPr/>
            <p:nvPr/>
          </p:nvSpPr>
          <p:spPr>
            <a:xfrm>
              <a:off x="63134" y="3974000"/>
              <a:ext cx="4389120" cy="2834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מלבן 7"/>
            <p:cNvSpPr/>
            <p:nvPr/>
          </p:nvSpPr>
          <p:spPr>
            <a:xfrm>
              <a:off x="78480" y="3997513"/>
              <a:ext cx="437377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e-IL" sz="2000" b="1" dirty="0"/>
                <a:t>מה אנחנו יודעים על השפעתם של הענפים החקלאיים השונים על המגוון הביולוגי?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134" y="4823281"/>
              <a:ext cx="4419667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e-IL" sz="1600" b="1" dirty="0">
                  <a:solidFill>
                    <a:srgbClr val="002060"/>
                  </a:solidFill>
                </a:rPr>
                <a:t>גידולי </a:t>
              </a:r>
              <a:r>
                <a:rPr lang="he-IL" sz="1600" b="1" dirty="0" smtClean="0">
                  <a:solidFill>
                    <a:srgbClr val="002060"/>
                  </a:solidFill>
                </a:rPr>
                <a:t>שדה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e-IL" sz="1600" b="1" dirty="0" smtClean="0"/>
                <a:t>מרעה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e-IL" sz="1600" b="1" dirty="0" smtClean="0">
                  <a:solidFill>
                    <a:srgbClr val="002060"/>
                  </a:solidFill>
                </a:rPr>
                <a:t>מטעים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e-IL" sz="1600" b="1" dirty="0" smtClean="0"/>
                <a:t>ירקות </a:t>
              </a:r>
              <a:r>
                <a:rPr lang="he-IL" sz="1600" b="1" dirty="0"/>
                <a:t>שטח </a:t>
              </a:r>
              <a:r>
                <a:rPr lang="he-IL" sz="1600" b="1" dirty="0" smtClean="0"/>
                <a:t>פתוח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e-IL" sz="1600" b="1" dirty="0" smtClean="0">
                  <a:solidFill>
                    <a:srgbClr val="002060"/>
                  </a:solidFill>
                </a:rPr>
                <a:t>בתי </a:t>
              </a:r>
              <a:r>
                <a:rPr lang="he-IL" sz="1600" b="1" dirty="0">
                  <a:solidFill>
                    <a:srgbClr val="002060"/>
                  </a:solidFill>
                </a:rPr>
                <a:t>צמיחה </a:t>
              </a:r>
              <a:endParaRPr lang="he-IL" sz="1600" b="1" dirty="0" smtClean="0">
                <a:solidFill>
                  <a:srgbClr val="002060"/>
                </a:solidFill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e-IL" sz="1600" b="1" dirty="0" smtClean="0"/>
                <a:t>בריכות </a:t>
              </a:r>
              <a:r>
                <a:rPr lang="he-IL" sz="1600" b="1" dirty="0"/>
                <a:t>דגים</a:t>
              </a:r>
              <a:endParaRPr lang="en-US" sz="1600" b="1" dirty="0"/>
            </a:p>
            <a:p>
              <a:pPr marL="457200" indent="-457200" fontAlgn="t">
                <a:buFont typeface="Arial" panose="020B0604020202020204" pitchFamily="34" charset="0"/>
                <a:buChar char="•"/>
              </a:pPr>
              <a:r>
                <a:rPr lang="he-IL" sz="1600" b="1" dirty="0">
                  <a:solidFill>
                    <a:srgbClr val="002060"/>
                  </a:solidFill>
                </a:rPr>
                <a:t>גידול בעלי חיים </a:t>
              </a:r>
              <a:r>
                <a:rPr lang="he-IL" sz="1600" b="1" dirty="0" smtClean="0">
                  <a:solidFill>
                    <a:srgbClr val="002060"/>
                  </a:solidFill>
                </a:rPr>
                <a:t>במבנים </a:t>
              </a:r>
            </a:p>
            <a:p>
              <a:pPr marL="457200" indent="-457200" fontAlgn="t">
                <a:buFont typeface="Arial" panose="020B0604020202020204" pitchFamily="34" charset="0"/>
                <a:buChar char="•"/>
              </a:pPr>
              <a:r>
                <a:rPr lang="he-IL" sz="1600" b="1" dirty="0" smtClean="0"/>
                <a:t>דבוראות</a:t>
              </a:r>
              <a:endParaRPr 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2965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13936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סדר יום לפגישה: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998354"/>
              </p:ext>
            </p:extLst>
          </p:nvPr>
        </p:nvGraphicFramePr>
        <p:xfrm>
          <a:off x="323528" y="2132856"/>
          <a:ext cx="8220761" cy="428624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767175"/>
                <a:gridCol w="6453586"/>
              </a:tblGrid>
              <a:tr h="50482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לוח זמנים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תוכן 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</a:tr>
              <a:tr h="2504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9:30-9:45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פתיחה, </a:t>
                      </a:r>
                      <a:r>
                        <a:rPr lang="he-IL" sz="2200" dirty="0" smtClean="0">
                          <a:effectLst/>
                        </a:rPr>
                        <a:t>תיאום ציפיות, הגדרת מסגרת פעולה. 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2709" marR="52709" marT="0" marB="0" anchor="ctr"/>
                </a:tc>
              </a:tr>
              <a:tr h="5180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9:45-10:45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סבב הכרות </a:t>
                      </a:r>
                      <a:r>
                        <a:rPr lang="he-IL" sz="2200" dirty="0" smtClean="0">
                          <a:effectLst/>
                        </a:rPr>
                        <a:t>מורחב: רקע על המשתתפים,</a:t>
                      </a:r>
                      <a:r>
                        <a:rPr lang="he-IL" sz="2200" baseline="0" dirty="0" smtClean="0">
                          <a:effectLst/>
                        </a:rPr>
                        <a:t> פרויקטים, נושאי עניין. תיעוד בבסיס המידע של הפרויקט. 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</a:tr>
              <a:tr h="5180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10:45-11:00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דיון </a:t>
                      </a:r>
                      <a:r>
                        <a:rPr lang="he-IL" sz="2200" dirty="0" smtClean="0">
                          <a:effectLst/>
                        </a:rPr>
                        <a:t>במטרות הפורום, בהתייחס לאופנים בהם הפורום יכול לתרום לפעילות החברים. 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</a:tr>
              <a:tr h="2504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11:00-11:15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הפסקה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</a:tr>
              <a:tr h="63659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11:15-11:30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על קצה המזלג-</a:t>
                      </a:r>
                      <a:r>
                        <a:rPr lang="he-IL" sz="22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פרויקט חקלאות תומכת סביבה בלב השרון, אביב אבישר ודותן רותם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</a:tr>
              <a:tr h="63659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 smtClean="0">
                          <a:effectLst/>
                        </a:rPr>
                        <a:t>11:30-12:30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200" dirty="0">
                          <a:effectLst/>
                        </a:rPr>
                        <a:t>סיעור </a:t>
                      </a:r>
                      <a:r>
                        <a:rPr lang="he-IL" sz="2200" dirty="0" smtClean="0">
                          <a:effectLst/>
                        </a:rPr>
                        <a:t>מוחות:</a:t>
                      </a:r>
                      <a:r>
                        <a:rPr lang="he-IL" sz="2200" baseline="0" dirty="0" smtClean="0">
                          <a:effectLst/>
                        </a:rPr>
                        <a:t> זיהוי</a:t>
                      </a:r>
                      <a:r>
                        <a:rPr lang="he-IL" sz="2200" dirty="0" smtClean="0">
                          <a:effectLst/>
                        </a:rPr>
                        <a:t> נושאי הפעילות העיקריים של הפורום</a:t>
                      </a:r>
                      <a:r>
                        <a:rPr lang="he-IL" sz="2200" baseline="0" dirty="0" smtClean="0">
                          <a:effectLst/>
                        </a:rPr>
                        <a:t> בשנה הקרובה. 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6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2246089"/>
            <a:ext cx="9144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קידום </a:t>
            </a:r>
            <a:r>
              <a:rPr lang="he-IL" sz="2800" b="1" dirty="0">
                <a:solidFill>
                  <a:srgbClr val="002060"/>
                </a:solidFill>
              </a:rPr>
              <a:t>קיום </a:t>
            </a:r>
            <a:r>
              <a:rPr lang="he-IL" sz="2800" b="1" dirty="0" smtClean="0">
                <a:solidFill>
                  <a:srgbClr val="002060"/>
                </a:solidFill>
              </a:rPr>
              <a:t>חקלאות </a:t>
            </a:r>
            <a:r>
              <a:rPr lang="he-IL" sz="2800" b="1" dirty="0">
                <a:solidFill>
                  <a:srgbClr val="002060"/>
                </a:solidFill>
              </a:rPr>
              <a:t>מיטבית יחד עם שימור מרבי של מרכיבים אקולוגיים ומגוון מינים בצד שטחי </a:t>
            </a:r>
            <a:r>
              <a:rPr lang="he-IL" sz="2800" b="1" dirty="0" smtClean="0">
                <a:solidFill>
                  <a:srgbClr val="002060"/>
                </a:solidFill>
              </a:rPr>
              <a:t>החקלאות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/>
              <a:t>זיהוי פעילויות </a:t>
            </a:r>
            <a:r>
              <a:rPr lang="he-IL" sz="2800" b="1" dirty="0"/>
              <a:t>משותפות, המתחשבות הן בחקלאות והן בסביבה, </a:t>
            </a:r>
            <a:r>
              <a:rPr lang="he-IL" sz="2800" b="1" dirty="0" smtClean="0"/>
              <a:t>תוך </a:t>
            </a:r>
            <a:r>
              <a:rPr lang="he-IL" sz="2800" b="1" dirty="0"/>
              <a:t>הגדלת הייצור והשימור </a:t>
            </a:r>
            <a:r>
              <a:rPr lang="he-IL" sz="2800" b="1" dirty="0" smtClean="0"/>
              <a:t>כאחד</a:t>
            </a:r>
            <a:endParaRPr lang="en-US" sz="2800" b="1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הפורום </a:t>
            </a:r>
            <a:r>
              <a:rPr lang="he-IL" sz="2800" b="1" dirty="0">
                <a:solidFill>
                  <a:srgbClr val="002060"/>
                </a:solidFill>
              </a:rPr>
              <a:t>יפעל כפורום אקדמי ומחקרי, שמטרתו לחבר חוקרים פעילים בתחום, לרכז מידע על פעולות ומחקרים אגרו-אקולוגיים בארץ, להוות פלטפורמה לעבודה משותפת, וכלי להנגשת הידע לחוקרים, מקבלי החלטות והציבור </a:t>
            </a:r>
            <a:r>
              <a:rPr lang="he-IL" sz="2800" b="1" dirty="0" smtClean="0">
                <a:solidFill>
                  <a:srgbClr val="002060"/>
                </a:solidFill>
              </a:rPr>
              <a:t>הרחב</a:t>
            </a:r>
          </a:p>
        </p:txBody>
      </p:sp>
      <p:sp>
        <p:nvSpPr>
          <p:cNvPr id="7" name="מלבן 7"/>
          <p:cNvSpPr/>
          <p:nvPr/>
        </p:nvSpPr>
        <p:spPr>
          <a:xfrm>
            <a:off x="0" y="13936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מטרות הפורום: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16892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2736503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עבודת הפורום תתמקד בהגדרת נושאים למחקר הרלוונטי למדיניות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sz="28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b="1" dirty="0" smtClean="0"/>
              <a:t>הפורום יתמקד בנושאי אקולוגיה (מגוון ביולוגי) וחקלאות</a:t>
            </a:r>
          </a:p>
        </p:txBody>
      </p:sp>
      <p:sp>
        <p:nvSpPr>
          <p:cNvPr id="7" name="מלבן 7"/>
          <p:cNvSpPr/>
          <p:nvPr/>
        </p:nvSpPr>
        <p:spPr>
          <a:xfrm>
            <a:off x="0" y="13936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תיאום ציפיות: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4381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227628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הפורום ייפגש אחת לחודשיים במשך שנה (לכל הפחות), סכ"ה 6 פגישות</a:t>
            </a:r>
          </a:p>
          <a:p>
            <a:endParaRPr lang="he-IL" sz="16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b="1" dirty="0" smtClean="0"/>
              <a:t>בכל מפגש ידונו </a:t>
            </a:r>
            <a:r>
              <a:rPr lang="he-IL" sz="2800" b="1" dirty="0"/>
              <a:t>ב</a:t>
            </a:r>
            <a:r>
              <a:rPr lang="he-IL" sz="2800" b="1" dirty="0" smtClean="0"/>
              <a:t>תכנים הבאים:</a:t>
            </a:r>
          </a:p>
          <a:p>
            <a:endParaRPr lang="he-IL" sz="1600" b="1" dirty="0" smtClean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he-IL" sz="2800" b="1" dirty="0" smtClean="0">
                <a:solidFill>
                  <a:srgbClr val="002060"/>
                </a:solidFill>
              </a:rPr>
              <a:t>הצגת פרויקט מחקרי או יישומי עכשווי בישראל, או סקירת ידע מהעולם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lang="he-IL" sz="12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he-IL" sz="2800" b="1" dirty="0" smtClean="0"/>
              <a:t>דיון ממוקד בנושא נבחר מתוך המכלול של חקלאות וסביבה</a:t>
            </a:r>
          </a:p>
        </p:txBody>
      </p:sp>
      <p:sp>
        <p:nvSpPr>
          <p:cNvPr id="7" name="מלבן 7"/>
          <p:cNvSpPr/>
          <p:nvPr/>
        </p:nvSpPr>
        <p:spPr>
          <a:xfrm>
            <a:off x="0" y="13936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מסגרת פעולה: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27691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2348880"/>
            <a:ext cx="91440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המפגש הראשון יוקדש לזיהוי ארבעה נושאים עיקריים לדיון בפורום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/>
              <a:t>ארבעת המפגשים הבאים יוקדשו כל אחד לדיון באחד מהנושאים הנבחרים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המפגש השישי - מפגש מסכם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/>
              <a:t>לקראת המפגש השישי יוכן מסמך מסכם של התהליך, עם המלצות לנושאי מחקר הרלוונטיים למדיניות</a:t>
            </a:r>
            <a:endParaRPr lang="he-IL" sz="2800" dirty="0" smtClean="0"/>
          </a:p>
        </p:txBody>
      </p:sp>
      <p:sp>
        <p:nvSpPr>
          <p:cNvPr id="7" name="מלבן 7"/>
          <p:cNvSpPr/>
          <p:nvPr/>
        </p:nvSpPr>
        <p:spPr>
          <a:xfrm>
            <a:off x="0" y="13936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מסגרת פעולה: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27932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2253640"/>
            <a:ext cx="9144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מה </a:t>
            </a:r>
            <a:r>
              <a:rPr lang="he-IL" sz="2800" b="1" dirty="0">
                <a:solidFill>
                  <a:srgbClr val="002060"/>
                </a:solidFill>
              </a:rPr>
              <a:t>הן שאלות המחקר החשובות למדיניות שימור האקולוגיה בשטחים חקלאיים</a:t>
            </a:r>
            <a:r>
              <a:rPr lang="he-IL" sz="2800" b="1" dirty="0" smtClean="0">
                <a:solidFill>
                  <a:srgbClr val="002060"/>
                </a:solidFill>
              </a:rPr>
              <a:t>?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2060"/>
              </a:solidFill>
            </a:endParaRP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/>
              <a:t>כיצד </a:t>
            </a:r>
            <a:r>
              <a:rPr lang="he-IL" sz="2800" b="1" dirty="0"/>
              <a:t>ניתן לשמר מגוון מינים, קבוצות מינים ייחודיות ומינים בסכנת הכחדה באזורי </a:t>
            </a:r>
            <a:r>
              <a:rPr lang="he-IL" sz="2800" b="1" dirty="0" smtClean="0"/>
              <a:t>חקלאות?</a:t>
            </a:r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he-IL" sz="1200" b="1" dirty="0"/>
          </a:p>
          <a:p>
            <a:pPr marL="457200" lvl="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כיצד </a:t>
            </a:r>
            <a:r>
              <a:rPr lang="he-IL" sz="2800" b="1" dirty="0">
                <a:solidFill>
                  <a:srgbClr val="002060"/>
                </a:solidFill>
              </a:rPr>
              <a:t>ניתן </a:t>
            </a:r>
            <a:r>
              <a:rPr lang="he-IL" sz="2800" b="1" dirty="0" smtClean="0">
                <a:solidFill>
                  <a:srgbClr val="002060"/>
                </a:solidFill>
              </a:rPr>
              <a:t>לקדם או להפוך שטחים חקלאיים ואזורים חקלאיים </a:t>
            </a:r>
            <a:r>
              <a:rPr lang="he-IL" sz="2800" b="1" dirty="0">
                <a:solidFill>
                  <a:srgbClr val="002060"/>
                </a:solidFill>
              </a:rPr>
              <a:t>לשטחים פתוחים בעלי ערכיות אקולוגית?</a:t>
            </a:r>
            <a:endParaRPr lang="he-IL" sz="2800" b="1" dirty="0" smtClean="0">
              <a:solidFill>
                <a:srgbClr val="002060"/>
              </a:solidFill>
            </a:endParaRPr>
          </a:p>
        </p:txBody>
      </p:sp>
      <p:sp>
        <p:nvSpPr>
          <p:cNvPr id="7" name="מלבן 7"/>
          <p:cNvSpPr/>
          <p:nvPr/>
        </p:nvSpPr>
        <p:spPr>
          <a:xfrm>
            <a:off x="0" y="13936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שאלות ראשוניות מוצעות לדיון: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142702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2492896"/>
            <a:ext cx="9144000" cy="3019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>
                <a:solidFill>
                  <a:srgbClr val="002060"/>
                </a:solidFill>
              </a:rPr>
              <a:t>שם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b="1" dirty="0" smtClean="0"/>
              <a:t>מוסד מחקר / ארגון / ישוב חקלאי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b="1" dirty="0">
                <a:solidFill>
                  <a:srgbClr val="002060"/>
                </a:solidFill>
              </a:rPr>
              <a:t>תחומי עיסוק ועניין עיקריים בנושאי חקלאות </a:t>
            </a:r>
            <a:r>
              <a:rPr lang="he-IL" sz="2600" b="1" dirty="0" smtClean="0">
                <a:solidFill>
                  <a:srgbClr val="002060"/>
                </a:solidFill>
              </a:rPr>
              <a:t>וסביבה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b="1" dirty="0"/>
              <a:t>פרויקטים </a:t>
            </a:r>
            <a:r>
              <a:rPr lang="he-IL" sz="2600" b="1" dirty="0" smtClean="0"/>
              <a:t>בנושאי </a:t>
            </a:r>
            <a:r>
              <a:rPr lang="he-IL" sz="2600" b="1" dirty="0"/>
              <a:t>חקלאות וסביבה </a:t>
            </a:r>
            <a:r>
              <a:rPr lang="he-IL" sz="2600" b="1" dirty="0" smtClean="0"/>
              <a:t>מחמשת </a:t>
            </a:r>
            <a:r>
              <a:rPr lang="he-IL" sz="2600" b="1" dirty="0"/>
              <a:t>השנים האחרונות </a:t>
            </a:r>
            <a:endParaRPr lang="he-IL" sz="2600" b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b="1" dirty="0">
                <a:solidFill>
                  <a:srgbClr val="002060"/>
                </a:solidFill>
              </a:rPr>
              <a:t>כיצד </a:t>
            </a:r>
            <a:r>
              <a:rPr lang="he-IL" sz="2600" b="1" dirty="0" smtClean="0">
                <a:solidFill>
                  <a:srgbClr val="002060"/>
                </a:solidFill>
              </a:rPr>
              <a:t>פורום </a:t>
            </a:r>
            <a:r>
              <a:rPr lang="he-IL" sz="2600" b="1" dirty="0">
                <a:solidFill>
                  <a:srgbClr val="002060"/>
                </a:solidFill>
              </a:rPr>
              <a:t>חקלאות תומכת סביבה יכול לתרום לפעילות </a:t>
            </a:r>
            <a:r>
              <a:rPr lang="he-IL" sz="2600" b="1" dirty="0" smtClean="0">
                <a:solidFill>
                  <a:srgbClr val="002060"/>
                </a:solidFill>
              </a:rPr>
              <a:t>שלך?</a:t>
            </a:r>
          </a:p>
        </p:txBody>
      </p:sp>
      <p:sp>
        <p:nvSpPr>
          <p:cNvPr id="7" name="מלבן 7"/>
          <p:cNvSpPr/>
          <p:nvPr/>
        </p:nvSpPr>
        <p:spPr>
          <a:xfrm>
            <a:off x="0" y="13936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b="1" dirty="0" smtClean="0"/>
              <a:t>סבב הכרות מורחב: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24376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7"/>
          <p:cNvSpPr/>
          <p:nvPr/>
        </p:nvSpPr>
        <p:spPr>
          <a:xfrm>
            <a:off x="0" y="112474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b="1" dirty="0"/>
              <a:t>דיון במטרות הפורום, לאור האופנים בהם הוא יכול לתרום </a:t>
            </a:r>
            <a:r>
              <a:rPr lang="he-IL" sz="3200" b="1" dirty="0" smtClean="0"/>
              <a:t>לחברים מתוך </a:t>
            </a:r>
            <a:r>
              <a:rPr lang="he-IL" sz="3200" b="1" dirty="0"/>
              <a:t>השאלון שהופץ לקראת הפגישה</a:t>
            </a:r>
            <a:r>
              <a:rPr lang="he-IL" sz="3200" b="1" dirty="0" smtClean="0"/>
              <a:t>:</a:t>
            </a:r>
            <a:endParaRPr lang="he-I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04864"/>
            <a:ext cx="91478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יצירת </a:t>
            </a:r>
            <a:r>
              <a:rPr lang="en-US" sz="2000" b="1" dirty="0" err="1">
                <a:solidFill>
                  <a:srgbClr val="002060"/>
                </a:solidFill>
              </a:rPr>
              <a:t>כלים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להעלאת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המודעות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אצל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חקלאים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לשימוש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בכלים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של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שימור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קרקע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ושמירה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על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משארים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טבעיים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בשטחיהם</a:t>
            </a:r>
            <a:r>
              <a:rPr lang="en-US" sz="2000" b="1" dirty="0">
                <a:solidFill>
                  <a:srgbClr val="002060"/>
                </a:solidFill>
              </a:rPr>
              <a:t>. </a:t>
            </a:r>
            <a:r>
              <a:rPr lang="en-US" sz="2000" b="1" dirty="0" err="1">
                <a:solidFill>
                  <a:srgbClr val="002060"/>
                </a:solidFill>
              </a:rPr>
              <a:t>הבנת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המרכיבים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החיוביים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ואלו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שצריך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למתן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את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השפעותיהם</a:t>
            </a:r>
            <a:endParaRPr lang="en-US" sz="2000" b="1" dirty="0">
              <a:solidFill>
                <a:srgbClr val="002060"/>
              </a:solidFill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e-IL" sz="2000" b="1" dirty="0"/>
              <a:t>במה להצגת הנושאים הנחקרים כיום בארץ בתחום זה</a:t>
            </a:r>
            <a:endParaRPr lang="en-US" sz="2000" b="1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002060"/>
                </a:solidFill>
              </a:rPr>
              <a:t>חיבור בין חוקרים לחקלאים בתחומים השונים, הצפה של בעיות רלוונטיות לפורום בענפי חקלאות שונים</a:t>
            </a:r>
            <a:endParaRPr lang="en-US" sz="2000" b="1" dirty="0">
              <a:solidFill>
                <a:srgbClr val="002060"/>
              </a:solidFill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e-IL" sz="2000" b="1" dirty="0"/>
              <a:t>אם יצאו תוצרים שניתן לקדם אצל מקבלי החלטות</a:t>
            </a:r>
            <a:endParaRPr lang="en-US" sz="2000" b="1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002060"/>
                </a:solidFill>
              </a:rPr>
              <a:t>נוכל להפוך מחקרים מעניינים לכתבות בזווית, סוכנות ידיעות למדע ולסביבה</a:t>
            </a:r>
            <a:endParaRPr lang="en-US" sz="2000" b="1" dirty="0">
              <a:solidFill>
                <a:srgbClr val="002060"/>
              </a:solidFill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e-IL" sz="2000" b="1" dirty="0"/>
              <a:t>דרך החלפת ידע</a:t>
            </a:r>
            <a:endParaRPr lang="en-US" sz="2000" b="1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002060"/>
                </a:solidFill>
              </a:rPr>
              <a:t>דרך גיבוש פרוטוקולים משותפים לאיסוף נתונים, שיקלו על השוואות בין תוצאות מחקרים של קבוצות שונות</a:t>
            </a:r>
            <a:endParaRPr lang="en-US" sz="2000" b="1" dirty="0">
              <a:solidFill>
                <a:srgbClr val="002060"/>
              </a:solidFill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e-IL" sz="2000" b="1" dirty="0"/>
              <a:t>דרך יצירת קונסורציום להגשה של הצעות מחקר </a:t>
            </a:r>
            <a:r>
              <a:rPr lang="he-IL" sz="2000" b="1" dirty="0" smtClean="0"/>
              <a:t>משותפות</a:t>
            </a:r>
            <a:endParaRPr lang="en-US" sz="2000" b="1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002060"/>
                </a:solidFill>
              </a:rPr>
              <a:t>זיהוי תחומי מחקר יישומי, תומך מדיניות, לחיזוק מגוון ביולוגי בשטחים חקלאיים</a:t>
            </a:r>
            <a:endParaRPr lang="en-US" sz="2000" b="1" dirty="0">
              <a:solidFill>
                <a:srgbClr val="002060"/>
              </a:solidFill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e-IL" sz="2000" b="1" dirty="0"/>
              <a:t>קישור עם שותפים פוטנציאליים למחקר </a:t>
            </a:r>
            <a:r>
              <a:rPr lang="he-IL" sz="2000" b="1" dirty="0" smtClean="0"/>
              <a:t>משותף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5249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970</Words>
  <Application>Microsoft Office PowerPoint</Application>
  <PresentationFormat>‫הצגה על המסך (4:3)</PresentationFormat>
  <Paragraphs>142</Paragraphs>
  <Slides>17</Slides>
  <Notes>1</Notes>
  <HiddenSlides>2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ערכת נושא של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Liron</dc:creator>
  <cp:lastModifiedBy>Liron</cp:lastModifiedBy>
  <cp:revision>68</cp:revision>
  <cp:lastPrinted>2016-11-02T12:27:33Z</cp:lastPrinted>
  <dcterms:created xsi:type="dcterms:W3CDTF">2016-09-06T10:58:42Z</dcterms:created>
  <dcterms:modified xsi:type="dcterms:W3CDTF">2016-11-02T12:37:51Z</dcterms:modified>
</cp:coreProperties>
</file>